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61" r:id="rId4"/>
    <p:sldId id="262" r:id="rId5"/>
    <p:sldId id="264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339" r:id="rId14"/>
    <p:sldId id="274" r:id="rId15"/>
    <p:sldId id="338" r:id="rId16"/>
    <p:sldId id="356" r:id="rId17"/>
    <p:sldId id="277" r:id="rId18"/>
    <p:sldId id="278" r:id="rId19"/>
    <p:sldId id="279" r:id="rId20"/>
    <p:sldId id="280" r:id="rId21"/>
    <p:sldId id="281" r:id="rId22"/>
    <p:sldId id="282" r:id="rId23"/>
    <p:sldId id="333" r:id="rId24"/>
    <p:sldId id="284" r:id="rId25"/>
    <p:sldId id="362" r:id="rId26"/>
    <p:sldId id="285" r:id="rId27"/>
    <p:sldId id="286" r:id="rId28"/>
    <p:sldId id="287" r:id="rId29"/>
    <p:sldId id="288" r:id="rId30"/>
    <p:sldId id="289" r:id="rId31"/>
    <p:sldId id="290" r:id="rId32"/>
    <p:sldId id="361" r:id="rId33"/>
    <p:sldId id="291" r:id="rId34"/>
    <p:sldId id="292" r:id="rId35"/>
    <p:sldId id="293" r:id="rId36"/>
    <p:sldId id="294" r:id="rId37"/>
    <p:sldId id="295" r:id="rId38"/>
    <p:sldId id="359" r:id="rId39"/>
    <p:sldId id="360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2" r:id="rId55"/>
    <p:sldId id="313" r:id="rId56"/>
    <p:sldId id="314" r:id="rId57"/>
    <p:sldId id="315" r:id="rId58"/>
    <p:sldId id="316" r:id="rId59"/>
    <p:sldId id="317" r:id="rId60"/>
    <p:sldId id="319" r:id="rId61"/>
    <p:sldId id="320" r:id="rId62"/>
    <p:sldId id="321" r:id="rId63"/>
    <p:sldId id="322" r:id="rId64"/>
    <p:sldId id="334" r:id="rId65"/>
    <p:sldId id="323" r:id="rId66"/>
    <p:sldId id="324" r:id="rId67"/>
    <p:sldId id="346" r:id="rId68"/>
    <p:sldId id="345" r:id="rId69"/>
    <p:sldId id="382" r:id="rId70"/>
    <p:sldId id="383" r:id="rId71"/>
    <p:sldId id="384" r:id="rId72"/>
    <p:sldId id="385" r:id="rId73"/>
    <p:sldId id="386" r:id="rId74"/>
    <p:sldId id="387" r:id="rId75"/>
    <p:sldId id="388" r:id="rId76"/>
    <p:sldId id="389" r:id="rId77"/>
    <p:sldId id="390" r:id="rId78"/>
    <p:sldId id="391" r:id="rId79"/>
    <p:sldId id="392" r:id="rId80"/>
    <p:sldId id="393" r:id="rId81"/>
    <p:sldId id="394" r:id="rId82"/>
    <p:sldId id="395" r:id="rId83"/>
    <p:sldId id="396" r:id="rId84"/>
    <p:sldId id="397" r:id="rId85"/>
    <p:sldId id="398" r:id="rId86"/>
    <p:sldId id="399" r:id="rId87"/>
    <p:sldId id="400" r:id="rId88"/>
    <p:sldId id="401" r:id="rId89"/>
    <p:sldId id="376" r:id="rId90"/>
    <p:sldId id="377" r:id="rId91"/>
    <p:sldId id="378" r:id="rId92"/>
    <p:sldId id="379" r:id="rId93"/>
    <p:sldId id="380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2B8D"/>
    <a:srgbClr val="381850"/>
    <a:srgbClr val="99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60"/>
  </p:normalViewPr>
  <p:slideViewPr>
    <p:cSldViewPr>
      <p:cViewPr varScale="1">
        <p:scale>
          <a:sx n="67" d="100"/>
          <a:sy n="67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 advClick="0" advTm="5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E96938B-E200-4AB5-BC7B-8C86A7F306E9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10D75E5-7523-4072-B9F5-3E0694E3A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5000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Charles%20Urang\Music\Okwa\NTE%20WILSONTrack01(0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87625"/>
            <a:ext cx="7772400" cy="1908175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rgbClr val="7030A0"/>
                </a:solidFill>
                <a:latin typeface="Algerian" pitchFamily="82" charset="0"/>
              </a:rPr>
              <a:t>PREPARATION FOR THE</a:t>
            </a:r>
            <a:r>
              <a:rPr lang="en-US" sz="6600" dirty="0" smtClean="0">
                <a:solidFill>
                  <a:srgbClr val="7030A0"/>
                </a:solidFill>
                <a:latin typeface="Algerian" pitchFamily="82" charset="0"/>
              </a:rPr>
              <a:t> </a:t>
            </a:r>
            <a:br>
              <a:rPr lang="en-US" sz="6600" dirty="0" smtClean="0">
                <a:solidFill>
                  <a:srgbClr val="7030A0"/>
                </a:solidFill>
                <a:latin typeface="Algerian" pitchFamily="82" charset="0"/>
              </a:rPr>
            </a:br>
            <a:r>
              <a:rPr lang="en-US" sz="8900" dirty="0" smtClean="0">
                <a:solidFill>
                  <a:srgbClr val="7030A0"/>
                </a:solidFill>
                <a:latin typeface="Algerian" pitchFamily="82" charset="0"/>
              </a:rPr>
              <a:t>OBOLO BIBLE</a:t>
            </a:r>
            <a:endParaRPr lang="en-US" sz="8900" dirty="0">
              <a:solidFill>
                <a:srgbClr val="7030A0"/>
              </a:solidFill>
              <a:latin typeface="Algerian" pitchFamily="82" charset="0"/>
            </a:endParaRPr>
          </a:p>
        </p:txBody>
      </p:sp>
      <p:pic>
        <p:nvPicPr>
          <p:cNvPr id="6" name="NTE WILSONTrack01(0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623127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057400" y="5552182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Loaders rejoice.</a:t>
            </a:r>
          </a:p>
          <a:p>
            <a:pPr algn="ctr"/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Hurray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! Praise the Lord!! 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693571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31" y="0"/>
            <a:ext cx="9181531" cy="6886149"/>
          </a:xfrm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From Council boats into Council bus …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08178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1143000" y="58674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 by men and boys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31248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87482" y="152400"/>
            <a:ext cx="557991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Offloading from bus into Project Office…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15475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99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7533088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60"/>
            <a:ext cx="9133385" cy="6850039"/>
          </a:xfrm>
        </p:spPr>
      </p:pic>
      <p:sp>
        <p:nvSpPr>
          <p:cNvPr id="5" name="TextBox 4"/>
          <p:cNvSpPr txBox="1"/>
          <p:nvPr/>
        </p:nvSpPr>
        <p:spPr>
          <a:xfrm>
            <a:off x="4572000" y="304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…all the rooms were filled…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265447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4287"/>
            <a:ext cx="9135470" cy="6090313"/>
          </a:xfrm>
        </p:spPr>
      </p:pic>
      <p:sp>
        <p:nvSpPr>
          <p:cNvPr id="5" name="TextBox 4"/>
          <p:cNvSpPr txBox="1"/>
          <p:nvPr/>
        </p:nvSpPr>
        <p:spPr>
          <a:xfrm>
            <a:off x="4343400" y="457200"/>
            <a:ext cx="4800600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 school children helped to transfer them..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80581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228600" y="39118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…finally onto the shelves …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91143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 flipH="1">
            <a:off x="7132319" y="381000"/>
            <a:ext cx="1935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 in the Bible Store in the Warehouse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40369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2849562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Algerian" pitchFamily="82" charset="0"/>
              </a:rPr>
              <a:t>PRESENTATION OF THE </a:t>
            </a:r>
            <a:br>
              <a:rPr lang="en-US" dirty="0" smtClean="0">
                <a:solidFill>
                  <a:srgbClr val="7030A0"/>
                </a:solidFill>
                <a:latin typeface="Algerian" pitchFamily="82" charset="0"/>
              </a:rPr>
            </a:br>
            <a:r>
              <a:rPr lang="en-US" sz="6600" dirty="0" smtClean="0">
                <a:solidFill>
                  <a:srgbClr val="7030A0"/>
                </a:solidFill>
                <a:latin typeface="Algerian" pitchFamily="82" charset="0"/>
              </a:rPr>
              <a:t>OBOLO BIBLE</a:t>
            </a:r>
            <a:r>
              <a:rPr lang="en-US" dirty="0" smtClean="0">
                <a:solidFill>
                  <a:srgbClr val="7030A0"/>
                </a:solidFill>
                <a:latin typeface="Algerian" pitchFamily="82" charset="0"/>
              </a:rPr>
              <a:t> </a:t>
            </a:r>
            <a:br>
              <a:rPr lang="en-US" dirty="0" smtClean="0">
                <a:solidFill>
                  <a:srgbClr val="7030A0"/>
                </a:solidFill>
                <a:latin typeface="Algerian" pitchFamily="82" charset="0"/>
              </a:rPr>
            </a:br>
            <a:r>
              <a:rPr lang="en-US" dirty="0" smtClean="0">
                <a:solidFill>
                  <a:srgbClr val="7030A0"/>
                </a:solidFill>
                <a:latin typeface="Algerian" pitchFamily="82" charset="0"/>
              </a:rPr>
              <a:t>TO THE </a:t>
            </a:r>
            <a:br>
              <a:rPr lang="en-US" dirty="0" smtClean="0">
                <a:solidFill>
                  <a:srgbClr val="7030A0"/>
                </a:solidFill>
                <a:latin typeface="Algerian" pitchFamily="82" charset="0"/>
              </a:rPr>
            </a:br>
            <a:r>
              <a:rPr lang="en-US" dirty="0" smtClean="0">
                <a:solidFill>
                  <a:srgbClr val="7030A0"/>
                </a:solidFill>
                <a:latin typeface="Algerian" pitchFamily="82" charset="0"/>
              </a:rPr>
              <a:t>OBO</a:t>
            </a:r>
            <a:r>
              <a:rPr lang="en-US" b="1" dirty="0" smtClean="0">
                <a:solidFill>
                  <a:srgbClr val="7030A0"/>
                </a:solidFill>
                <a:latin typeface="Algerian" pitchFamily="82" charset="0"/>
              </a:rPr>
              <a:t>L</a:t>
            </a:r>
            <a:r>
              <a:rPr lang="en-US" dirty="0" smtClean="0">
                <a:solidFill>
                  <a:srgbClr val="7030A0"/>
                </a:solidFill>
                <a:latin typeface="Algerian" pitchFamily="82" charset="0"/>
              </a:rPr>
              <a:t>O PROJECT COMMITTEE</a:t>
            </a:r>
            <a:endParaRPr lang="en-US" dirty="0">
              <a:solidFill>
                <a:srgbClr val="7030A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962400"/>
            <a:ext cx="8229600" cy="83820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7000" b="1" dirty="0" smtClean="0">
                <a:solidFill>
                  <a:srgbClr val="9933FF"/>
                </a:solidFill>
                <a:latin typeface="Calibri" pitchFamily="34" charset="0"/>
                <a:cs typeface="Calibri" pitchFamily="34" charset="0"/>
              </a:rPr>
              <a:t>FIRST EVER SIGHTING OF THE OBOLO BIBLE!</a:t>
            </a:r>
            <a:r>
              <a:rPr lang="en-US" sz="8600" b="1" dirty="0" smtClean="0">
                <a:solidFill>
                  <a:srgbClr val="9933FF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</a:t>
            </a:r>
            <a:endParaRPr lang="en-US" sz="11100" b="1" dirty="0">
              <a:solidFill>
                <a:srgbClr val="9933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8768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632B8D"/>
                </a:solidFill>
                <a:latin typeface="Calibri" pitchFamily="34" charset="0"/>
                <a:cs typeface="Calibri" pitchFamily="34" charset="0"/>
              </a:rPr>
              <a:t>A MOMENT OF GREAT JOY!!!</a:t>
            </a:r>
            <a:endParaRPr lang="en-US" sz="3600" b="1" dirty="0">
              <a:solidFill>
                <a:srgbClr val="632B8D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2790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29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438400" y="50292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Sand and block molding for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Bible Warehouse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79612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20240" y="34290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itchFamily="34" charset="0"/>
                <a:cs typeface="Calibri" pitchFamily="34" charset="0"/>
              </a:rPr>
              <a:t>OBOLO BIBLE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3976807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sz="2800" b="1" baseline="30000" dirty="0">
                <a:latin typeface="Calibri" pitchFamily="34" charset="0"/>
                <a:cs typeface="Calibri" pitchFamily="34" charset="0"/>
              </a:rPr>
              <a:t>st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Akwa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Ibom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State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4442073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2800" b="1" baseline="30000" dirty="0">
                <a:latin typeface="Calibri" pitchFamily="34" charset="0"/>
                <a:cs typeface="Calibri" pitchFamily="34" charset="0"/>
              </a:rPr>
              <a:t>nd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in Rivers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State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48768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itchFamily="34" charset="0"/>
                <a:cs typeface="Calibri" pitchFamily="34" charset="0"/>
              </a:rPr>
              <a:t>23</a:t>
            </a:r>
            <a:r>
              <a:rPr lang="en-US" sz="2800" b="1" baseline="30000" dirty="0">
                <a:latin typeface="Calibri" pitchFamily="34" charset="0"/>
                <a:cs typeface="Calibri" pitchFamily="34" charset="0"/>
              </a:rPr>
              <a:t>rd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Nigeria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5334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itchFamily="34" charset="0"/>
                <a:cs typeface="Calibri" pitchFamily="34" charset="0"/>
              </a:rPr>
              <a:t>164</a:t>
            </a:r>
            <a:r>
              <a:rPr lang="en-US" sz="2800" b="1" baseline="30000" dirty="0">
                <a:latin typeface="Calibri" pitchFamily="34" charset="0"/>
                <a:cs typeface="Calibri" pitchFamily="34" charset="0"/>
              </a:rPr>
              <a:t>th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in Africa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00" y="580138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itchFamily="34" charset="0"/>
                <a:cs typeface="Calibri" pitchFamily="34" charset="0"/>
              </a:rPr>
              <a:t>515</a:t>
            </a:r>
            <a:r>
              <a:rPr lang="en-US" sz="2800" b="1" baseline="30000" dirty="0">
                <a:latin typeface="Calibri" pitchFamily="34" charset="0"/>
                <a:cs typeface="Calibri" pitchFamily="34" charset="0"/>
              </a:rPr>
              <a:t>th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in the whole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world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92069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97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457200" y="5334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… Protestant …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53954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381000" y="52578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… Catholic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41066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5105400" y="3810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Project Coordinator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with the Bibles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77746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1" y="5687"/>
            <a:ext cx="9136039" cy="6852030"/>
          </a:xfrm>
        </p:spPr>
      </p:pic>
      <p:sp>
        <p:nvSpPr>
          <p:cNvPr id="3" name="TextBox 2"/>
          <p:cNvSpPr txBox="1"/>
          <p:nvPr/>
        </p:nvSpPr>
        <p:spPr>
          <a:xfrm>
            <a:off x="228600" y="3810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oldest Committee member with the Bibles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93721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72"/>
            <a:ext cx="9128836" cy="6846627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248400" y="228600"/>
            <a:ext cx="2819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Opening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Bible? 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13716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IRRESISTIBLE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9484785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32004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Algerian" pitchFamily="82" charset="0"/>
              </a:rPr>
              <a:t>DEDICATION OF THE </a:t>
            </a:r>
            <a:br>
              <a:rPr lang="en-US" dirty="0" smtClean="0">
                <a:solidFill>
                  <a:srgbClr val="7030A0"/>
                </a:solidFill>
                <a:latin typeface="Algerian" pitchFamily="82" charset="0"/>
              </a:rPr>
            </a:br>
            <a:r>
              <a:rPr lang="en-US" sz="6600" dirty="0" smtClean="0">
                <a:solidFill>
                  <a:srgbClr val="7030A0"/>
                </a:solidFill>
                <a:latin typeface="Algerian" pitchFamily="82" charset="0"/>
              </a:rPr>
              <a:t>OBOLO BIBLE</a:t>
            </a:r>
            <a:r>
              <a:rPr lang="en-US" dirty="0" smtClean="0">
                <a:solidFill>
                  <a:srgbClr val="7030A0"/>
                </a:solidFill>
                <a:latin typeface="Algerian" pitchFamily="82" charset="0"/>
              </a:rPr>
              <a:t> </a:t>
            </a:r>
            <a:br>
              <a:rPr lang="en-US" dirty="0" smtClean="0">
                <a:solidFill>
                  <a:srgbClr val="7030A0"/>
                </a:solidFill>
                <a:latin typeface="Algerian" pitchFamily="82" charset="0"/>
              </a:rPr>
            </a:br>
            <a:r>
              <a:rPr lang="en-US" sz="3200" dirty="0" smtClean="0">
                <a:solidFill>
                  <a:srgbClr val="7030A0"/>
                </a:solidFill>
                <a:latin typeface="Algerian" pitchFamily="82" charset="0"/>
              </a:rPr>
              <a:t>AT AGWUT OBOLO ON SATURDAY</a:t>
            </a:r>
            <a:r>
              <a:rPr lang="en-US" dirty="0" smtClean="0">
                <a:solidFill>
                  <a:srgbClr val="7030A0"/>
                </a:solidFill>
                <a:latin typeface="Algerian" pitchFamily="82" charset="0"/>
              </a:rPr>
              <a:t> MAY 24, 2014</a:t>
            </a:r>
            <a:endParaRPr lang="en-US" dirty="0">
              <a:solidFill>
                <a:srgbClr val="7030A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37611855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="" val="202316485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914400" y="609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Dedication arena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81919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209800" y="53340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Choir presentation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072694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5334000" y="4419600"/>
            <a:ext cx="3810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Foundation laying ceremony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90639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73"/>
            <a:ext cx="9144000" cy="6846627"/>
          </a:xfrm>
        </p:spPr>
      </p:pic>
      <p:sp>
        <p:nvSpPr>
          <p:cNvPr id="3" name="TextBox 2"/>
          <p:cNvSpPr txBox="1"/>
          <p:nvPr/>
        </p:nvSpPr>
        <p:spPr>
          <a:xfrm>
            <a:off x="990600" y="5638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Top dignitaries arrive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17528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3" y="0"/>
            <a:ext cx="10286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3200400" y="60198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Women dancing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01244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19" y="228600"/>
            <a:ext cx="9106370" cy="6096000"/>
          </a:xfrm>
        </p:spPr>
      </p:pic>
    </p:spTree>
    <p:extLst>
      <p:ext uri="{BB962C8B-B14F-4D97-AF65-F5344CB8AC3E}">
        <p14:creationId xmlns:p14="http://schemas.microsoft.com/office/powerpoint/2010/main" xmlns="" val="267134790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0286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4600" y="60960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chiefs could not remain seated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389470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0286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Even foreign guests could not resist the pull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33903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0236"/>
            <a:ext cx="10385945" cy="6923964"/>
          </a:xfrm>
        </p:spPr>
      </p:pic>
      <p:sp>
        <p:nvSpPr>
          <p:cNvPr id="3" name="TextBox 2"/>
          <p:cNvSpPr txBox="1"/>
          <p:nvPr/>
        </p:nvSpPr>
        <p:spPr>
          <a:xfrm>
            <a:off x="228600" y="41148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VIPs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66396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33" y="3412"/>
            <a:ext cx="9124667" cy="6854588"/>
          </a:xfrm>
        </p:spPr>
      </p:pic>
    </p:spTree>
    <p:extLst>
      <p:ext uri="{BB962C8B-B14F-4D97-AF65-F5344CB8AC3E}">
        <p14:creationId xmlns:p14="http://schemas.microsoft.com/office/powerpoint/2010/main" xmlns="" val="257596490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6" y="27296"/>
            <a:ext cx="9107605" cy="6830704"/>
          </a:xfrm>
        </p:spPr>
      </p:pic>
    </p:spTree>
    <p:extLst>
      <p:ext uri="{BB962C8B-B14F-4D97-AF65-F5344CB8AC3E}">
        <p14:creationId xmlns:p14="http://schemas.microsoft.com/office/powerpoint/2010/main" xmlns="" val="172646091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7699"/>
            <a:ext cx="9206607" cy="6163101"/>
          </a:xfrm>
        </p:spPr>
      </p:pic>
      <p:sp>
        <p:nvSpPr>
          <p:cNvPr id="3" name="TextBox 2"/>
          <p:cNvSpPr txBox="1"/>
          <p:nvPr/>
        </p:nvSpPr>
        <p:spPr>
          <a:xfrm>
            <a:off x="1295400" y="5257800"/>
            <a:ext cx="5181600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People start to stream to the “Shrine of the Book”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60170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400"/>
            <a:ext cx="9220200" cy="6172200"/>
          </a:xfrm>
        </p:spPr>
      </p:pic>
    </p:spTree>
    <p:extLst>
      <p:ext uri="{BB962C8B-B14F-4D97-AF65-F5344CB8AC3E}">
        <p14:creationId xmlns:p14="http://schemas.microsoft.com/office/powerpoint/2010/main" xmlns="" val="283361406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0" y="0"/>
            <a:ext cx="3962400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President, Coordinator, Translator, &amp; others at the Foundation Laying Ceremony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43585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59" y="5687"/>
            <a:ext cx="9126941" cy="6852313"/>
          </a:xfrm>
        </p:spPr>
      </p:pic>
      <p:sp>
        <p:nvSpPr>
          <p:cNvPr id="3" name="TextBox 2"/>
          <p:cNvSpPr txBox="1"/>
          <p:nvPr/>
        </p:nvSpPr>
        <p:spPr>
          <a:xfrm>
            <a:off x="3276600" y="167640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Nigeria Bible Translation Trust  (NBTT) Executive  Director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gives a speech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5929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371600" y="1524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cartons are unveiled …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0336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752600" y="3048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 opened …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62166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661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 NBTT Executive Director brings out the Bibles …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18211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3657600" y="4800600"/>
            <a:ext cx="426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 and presents them to 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Obolo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Language &amp; Bible Translation Organization (OLBTO)  President…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12157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914400" y="54102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OLBTO President hands them over to Board Of Trustees (BOT)  Chairman … and…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63620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0"/>
            <a:ext cx="5175913" cy="6901218"/>
          </a:xfrm>
        </p:spPr>
      </p:pic>
      <p:sp>
        <p:nvSpPr>
          <p:cNvPr id="3" name="TextBox 2"/>
          <p:cNvSpPr txBox="1"/>
          <p:nvPr/>
        </p:nvSpPr>
        <p:spPr>
          <a:xfrm>
            <a:off x="2819400" y="304800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… the crowd explodes!</a:t>
            </a:r>
          </a:p>
          <a:p>
            <a:pPr algn="ctr"/>
            <a:r>
              <a:rPr lang="en-US" sz="3200" b="1" dirty="0" smtClean="0">
                <a:latin typeface="Aharoni" pitchFamily="2" charset="-79"/>
                <a:cs typeface="Aharoni" pitchFamily="2" charset="-79"/>
              </a:rPr>
              <a:t>HALLELUYAH!!!</a:t>
            </a:r>
            <a:endParaRPr lang="en-US" sz="3200" b="1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26094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9" y="0"/>
            <a:ext cx="9245599" cy="6934200"/>
          </a:xfrm>
        </p:spPr>
      </p:pic>
      <p:sp>
        <p:nvSpPr>
          <p:cNvPr id="3" name="TextBox 2"/>
          <p:cNvSpPr txBox="1"/>
          <p:nvPr/>
        </p:nvSpPr>
        <p:spPr>
          <a:xfrm>
            <a:off x="76200" y="60198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BOT Chairman hands them over to the clergy …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37028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4800" y="5646003"/>
            <a:ext cx="3276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 and the clergy say the 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Dedicatory Prayer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392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510"/>
            <a:ext cx="9144000" cy="6845490"/>
          </a:xfrm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54102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Prayer for Translators &amp; Consultant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989430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929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533400" y="5410200"/>
            <a:ext cx="3505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Block work completed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(in two weeks)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181850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1828800" y="54864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Rivers State Governor’s Representative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32766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Chairman of the occasion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58483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48" y="-15922"/>
            <a:ext cx="9165229" cy="6873922"/>
          </a:xfrm>
        </p:spPr>
      </p:pic>
      <p:sp>
        <p:nvSpPr>
          <p:cNvPr id="3" name="TextBox 2"/>
          <p:cNvSpPr txBox="1"/>
          <p:nvPr/>
        </p:nvSpPr>
        <p:spPr>
          <a:xfrm>
            <a:off x="4953000" y="48006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Akwa Ibom State Governor’s Representative </a:t>
            </a:r>
          </a:p>
          <a:p>
            <a:r>
              <a:rPr lang="en-US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&amp; OLBTO BOT member</a:t>
            </a:r>
          </a:p>
        </p:txBody>
      </p:sp>
    </p:spTree>
    <p:extLst>
      <p:ext uri="{BB962C8B-B14F-4D97-AF65-F5344CB8AC3E}">
        <p14:creationId xmlns:p14="http://schemas.microsoft.com/office/powerpoint/2010/main" xmlns="" val="64570025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5181600" y="5660648"/>
            <a:ext cx="3429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Representative of the 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President of Nigeria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78806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6172200" y="54864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Commissioner in Niger Delta Development Commission &amp; OLBTO BOT member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997631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609"/>
            <a:ext cx="9144000" cy="6836391"/>
          </a:xfrm>
        </p:spPr>
      </p:pic>
      <p:sp>
        <p:nvSpPr>
          <p:cNvPr id="3" name="TextBox 2"/>
          <p:cNvSpPr txBox="1"/>
          <p:nvPr/>
        </p:nvSpPr>
        <p:spPr>
          <a:xfrm>
            <a:off x="1295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Top dignitaries depart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50719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2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xmlns="" val="233113918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3884"/>
            <a:ext cx="9144001" cy="6834116"/>
          </a:xfrm>
        </p:spPr>
      </p:pic>
      <p:sp>
        <p:nvSpPr>
          <p:cNvPr id="3" name="TextBox 2"/>
          <p:cNvSpPr txBox="1"/>
          <p:nvPr/>
        </p:nvSpPr>
        <p:spPr>
          <a:xfrm>
            <a:off x="3352800" y="3048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Chiefs promise to rule by the Bible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918180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26941" cy="6858000"/>
          </a:xfrm>
        </p:spPr>
      </p:pic>
      <p:sp>
        <p:nvSpPr>
          <p:cNvPr id="3" name="TextBox 2"/>
          <p:cNvSpPr txBox="1"/>
          <p:nvPr/>
        </p:nvSpPr>
        <p:spPr>
          <a:xfrm>
            <a:off x="5638800" y="2286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Rush for the Bible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00048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7" y="0"/>
            <a:ext cx="9138313" cy="6858000"/>
          </a:xfrm>
        </p:spPr>
      </p:pic>
      <p:sp>
        <p:nvSpPr>
          <p:cNvPr id="3" name="TextBox 2"/>
          <p:cNvSpPr txBox="1"/>
          <p:nvPr/>
        </p:nvSpPr>
        <p:spPr>
          <a:xfrm>
            <a:off x="3733800" y="76200"/>
            <a:ext cx="33528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Bible rush intensifies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30862414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85085478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5" y="0"/>
            <a:ext cx="9126070" cy="6844553"/>
          </a:xfrm>
        </p:spPr>
      </p:pic>
      <p:sp>
        <p:nvSpPr>
          <p:cNvPr id="3" name="TextBox 2"/>
          <p:cNvSpPr txBox="1"/>
          <p:nvPr/>
        </p:nvSpPr>
        <p:spPr>
          <a:xfrm>
            <a:off x="152400" y="4114800"/>
            <a:ext cx="441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Bible Warehouse completed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(in Two Months)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560575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4800" y="4572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This is it!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23693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895600" y="1524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Goodbyes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70763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Dinner 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for special guests at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the Local Government Council lodge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1473365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2362200" y="6858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Foreign guests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37313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237" y="0"/>
            <a:ext cx="9154237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2000" y="228600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Local Government Chairman &amp; his family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(in the middle) &amp; staff mixed freely with the guests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77318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685800" y="990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As visitors returned across the river that same day…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98674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14600" y="762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… they found people </a:t>
            </a:r>
            <a:r>
              <a:rPr lang="en-US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already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reading the Bible!!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645598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34" y="228600"/>
            <a:ext cx="9144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228600" y="304800"/>
            <a:ext cx="693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Black" pitchFamily="34" charset="0"/>
                <a:cs typeface="Calibri" pitchFamily="34" charset="0"/>
              </a:rPr>
              <a:t>First use of </a:t>
            </a:r>
            <a:r>
              <a:rPr lang="en-US" sz="2800" b="1" dirty="0" err="1" smtClean="0">
                <a:solidFill>
                  <a:schemeClr val="bg1"/>
                </a:solidFill>
                <a:latin typeface="Arial Black" pitchFamily="34" charset="0"/>
                <a:cs typeface="Calibri" pitchFamily="34" charset="0"/>
              </a:rPr>
              <a:t>Obolo</a:t>
            </a:r>
            <a:r>
              <a:rPr lang="en-US" sz="2800" b="1" dirty="0" smtClean="0">
                <a:solidFill>
                  <a:schemeClr val="bg1"/>
                </a:solidFill>
                <a:latin typeface="Arial Black" pitchFamily="34" charset="0"/>
                <a:cs typeface="Calibri" pitchFamily="34" charset="0"/>
              </a:rPr>
              <a:t> complete Bible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Black" pitchFamily="34" charset="0"/>
                <a:cs typeface="Calibri" pitchFamily="34" charset="0"/>
              </a:rPr>
              <a:t> in an </a:t>
            </a:r>
            <a:r>
              <a:rPr lang="en-US" sz="2800" b="1" dirty="0" err="1" smtClean="0">
                <a:solidFill>
                  <a:schemeClr val="bg1"/>
                </a:solidFill>
                <a:latin typeface="Arial Black" pitchFamily="34" charset="0"/>
                <a:cs typeface="Calibri" pitchFamily="34" charset="0"/>
              </a:rPr>
              <a:t>Obolo</a:t>
            </a:r>
            <a:r>
              <a:rPr lang="en-US" sz="2800" b="1" dirty="0" smtClean="0">
                <a:solidFill>
                  <a:schemeClr val="bg1"/>
                </a:solidFill>
                <a:latin typeface="Arial Black" pitchFamily="34" charset="0"/>
                <a:cs typeface="Calibri" pitchFamily="34" charset="0"/>
              </a:rPr>
              <a:t> church, May 25, 2014</a:t>
            </a:r>
            <a:endParaRPr lang="en-US" sz="2800" b="1" dirty="0">
              <a:solidFill>
                <a:schemeClr val="bg1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233927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21" y="254758"/>
            <a:ext cx="9104763" cy="6069842"/>
          </a:xfrm>
        </p:spPr>
      </p:pic>
    </p:spTree>
    <p:extLst>
      <p:ext uri="{BB962C8B-B14F-4D97-AF65-F5344CB8AC3E}">
        <p14:creationId xmlns:p14="http://schemas.microsoft.com/office/powerpoint/2010/main" xmlns="" val="427614915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929"/>
            <a:ext cx="5130053" cy="6840071"/>
          </a:xfrm>
        </p:spPr>
      </p:pic>
      <p:sp>
        <p:nvSpPr>
          <p:cNvPr id="6" name="TextBox 5"/>
          <p:cNvSpPr txBox="1"/>
          <p:nvPr/>
        </p:nvSpPr>
        <p:spPr>
          <a:xfrm>
            <a:off x="4876800" y="1066800"/>
            <a:ext cx="3429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Algerian" pitchFamily="82" charset="0"/>
              </a:rPr>
              <a:t>OBOLO BIBLE THANKSGIVING CEREMONY AT OKOROETE, EASTERN OBOLO, SATURDAY,</a:t>
            </a:r>
          </a:p>
          <a:p>
            <a:r>
              <a:rPr lang="en-US" sz="3600" dirty="0" smtClean="0">
                <a:solidFill>
                  <a:srgbClr val="7030A0"/>
                </a:solidFill>
                <a:latin typeface="Algerian" pitchFamily="82" charset="0"/>
              </a:rPr>
              <a:t>JULY 5,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688050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22860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Algerian" pitchFamily="82" charset="0"/>
              </a:rPr>
              <a:t>ARRIVAL OF THE</a:t>
            </a:r>
            <a:r>
              <a:rPr lang="en-US" sz="6600" dirty="0" smtClean="0">
                <a:solidFill>
                  <a:srgbClr val="7030A0"/>
                </a:solidFill>
                <a:latin typeface="Algerian" pitchFamily="82" charset="0"/>
              </a:rPr>
              <a:t> </a:t>
            </a:r>
            <a:br>
              <a:rPr lang="en-US" sz="6600" dirty="0" smtClean="0">
                <a:solidFill>
                  <a:srgbClr val="7030A0"/>
                </a:solidFill>
                <a:latin typeface="Algerian" pitchFamily="82" charset="0"/>
              </a:rPr>
            </a:br>
            <a:r>
              <a:rPr lang="en-US" sz="6600" dirty="0" smtClean="0">
                <a:solidFill>
                  <a:srgbClr val="7030A0"/>
                </a:solidFill>
                <a:latin typeface="Algerian" pitchFamily="82" charset="0"/>
              </a:rPr>
              <a:t>OBOLO BIBLE</a:t>
            </a:r>
            <a:endParaRPr lang="en-US" sz="6600" dirty="0">
              <a:solidFill>
                <a:srgbClr val="7030A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013560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76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4800" y="3657600"/>
            <a:ext cx="213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Opening Prayer by Chairman of Dedication Committee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7878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3733800" y="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Opening Hymn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94269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60879"/>
            <a:ext cx="11582400" cy="8686800"/>
          </a:xfrm>
        </p:spPr>
      </p:pic>
      <p:sp>
        <p:nvSpPr>
          <p:cNvPr id="3" name="TextBox 2"/>
          <p:cNvSpPr txBox="1"/>
          <p:nvPr/>
        </p:nvSpPr>
        <p:spPr>
          <a:xfrm>
            <a:off x="1524000" y="54102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Dancing …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52311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2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5867400" y="5638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… dancing …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524151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5257800" y="5181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… and dancing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6286921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35859"/>
            <a:ext cx="5181600" cy="6908801"/>
          </a:xfrm>
        </p:spPr>
      </p:pic>
      <p:sp>
        <p:nvSpPr>
          <p:cNvPr id="3" name="TextBox 2"/>
          <p:cNvSpPr txBox="1"/>
          <p:nvPr/>
        </p:nvSpPr>
        <p:spPr>
          <a:xfrm>
            <a:off x="838200" y="2603718"/>
            <a:ext cx="304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OLBTO President hands over the Bibles to BOT members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68474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1376"/>
            <a:ext cx="5181600" cy="6908801"/>
          </a:xfrm>
        </p:spPr>
      </p:pic>
      <p:sp>
        <p:nvSpPr>
          <p:cNvPr id="3" name="TextBox 2"/>
          <p:cNvSpPr txBox="1"/>
          <p:nvPr/>
        </p:nvSpPr>
        <p:spPr>
          <a:xfrm>
            <a:off x="5486400" y="2756118"/>
            <a:ext cx="289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BOT members hand over the Bibles to Eastern Obolo clergy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94284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2286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9933FF"/>
                </a:solidFill>
                <a:latin typeface="Algerian" panose="04020705040A02060702" pitchFamily="82" charset="0"/>
              </a:rPr>
              <a:t>OBOLO BIBLE PRESENTATION</a:t>
            </a:r>
            <a:endParaRPr lang="en-US" sz="6000" dirty="0">
              <a:solidFill>
                <a:srgbClr val="9933FF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886200"/>
            <a:ext cx="6400800" cy="160020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4800" dirty="0" smtClean="0">
                <a:solidFill>
                  <a:srgbClr val="9933FF"/>
                </a:solidFill>
                <a:latin typeface="Algerian" panose="04020705040A02060702" pitchFamily="82" charset="0"/>
              </a:rPr>
              <a:t>OUTSIDE OBOLO LAND</a:t>
            </a:r>
            <a:endParaRPr lang="en-US" sz="4800" dirty="0">
              <a:solidFill>
                <a:srgbClr val="9933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892075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762000"/>
            <a:ext cx="5988259" cy="4953000"/>
          </a:xfrm>
        </p:spPr>
      </p:pic>
      <p:sp>
        <p:nvSpPr>
          <p:cNvPr id="5" name="TextBox 4"/>
          <p:cNvSpPr txBox="1"/>
          <p:nvPr/>
        </p:nvSpPr>
        <p:spPr>
          <a:xfrm>
            <a:off x="1981200" y="838200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ECWA PLATEAU CHURCH,  JOS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NIGERIA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81718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3429000"/>
            <a:ext cx="6019800" cy="30099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152400"/>
            <a:ext cx="290152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019632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"/>
            <a:ext cx="9138919" cy="6854190"/>
          </a:xfrm>
        </p:spPr>
      </p:pic>
      <p:sp>
        <p:nvSpPr>
          <p:cNvPr id="3" name="TextBox 2"/>
          <p:cNvSpPr txBox="1"/>
          <p:nvPr/>
        </p:nvSpPr>
        <p:spPr>
          <a:xfrm>
            <a:off x="381000" y="762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Offloading from delivery van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0045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5486400"/>
            <a:ext cx="7772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Presentation To Bernie May and family in 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UNITED STATES OF AMERICA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82253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" y="5638800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Highland Park Baptist Church UNITED STATES OF AMERICA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56302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24938"/>
            <a:ext cx="9067800" cy="6800850"/>
          </a:xfrm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To Highland Park Baptist Church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4958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Bernie May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4800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Pastor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26870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992196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5703" y="56804"/>
            <a:ext cx="5100897" cy="6801196"/>
          </a:xfrm>
        </p:spPr>
      </p:pic>
    </p:spTree>
    <p:extLst>
      <p:ext uri="{BB962C8B-B14F-4D97-AF65-F5344CB8AC3E}">
        <p14:creationId xmlns:p14="http://schemas.microsoft.com/office/powerpoint/2010/main" xmlns="" val="161371190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6" y="-1"/>
            <a:ext cx="9137073" cy="6852805"/>
          </a:xfrm>
        </p:spPr>
      </p:pic>
      <p:sp>
        <p:nvSpPr>
          <p:cNvPr id="5" name="TextBox 4"/>
          <p:cNvSpPr txBox="1"/>
          <p:nvPr/>
        </p:nvSpPr>
        <p:spPr>
          <a:xfrm>
            <a:off x="3657600" y="45720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To our family and Church in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THE NETHERLANDS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7134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096000"/>
          </a:xfrm>
        </p:spPr>
      </p:pic>
      <p:sp>
        <p:nvSpPr>
          <p:cNvPr id="6" name="TextBox 5"/>
          <p:cNvSpPr txBox="1"/>
          <p:nvPr/>
        </p:nvSpPr>
        <p:spPr>
          <a:xfrm>
            <a:off x="609600" y="4572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FREE EVANGELICAL CHURCH, RIJNSBURG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THE NETHERLANDS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386521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8" y="304800"/>
            <a:ext cx="9136862" cy="6096000"/>
          </a:xfrm>
        </p:spPr>
      </p:pic>
    </p:spTree>
    <p:extLst>
      <p:ext uri="{BB962C8B-B14F-4D97-AF65-F5344CB8AC3E}">
        <p14:creationId xmlns:p14="http://schemas.microsoft.com/office/powerpoint/2010/main" xmlns="" val="799165720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625" y="304800"/>
            <a:ext cx="9136862" cy="6096000"/>
          </a:xfrm>
        </p:spPr>
      </p:pic>
    </p:spTree>
    <p:extLst>
      <p:ext uri="{BB962C8B-B14F-4D97-AF65-F5344CB8AC3E}">
        <p14:creationId xmlns:p14="http://schemas.microsoft.com/office/powerpoint/2010/main" xmlns="" val="396026258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47800" y="1592759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7030A0"/>
                </a:solidFill>
                <a:latin typeface="Algerian" pitchFamily="82" charset="0"/>
              </a:rPr>
              <a:t>WHAT NEXT?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8700" y="2363450"/>
            <a:ext cx="701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030A0"/>
                </a:solidFill>
                <a:latin typeface="Algerian" pitchFamily="82" charset="0"/>
              </a:rPr>
              <a:t>OBOLO </a:t>
            </a:r>
            <a:r>
              <a:rPr lang="en-US" sz="4400" dirty="0" err="1" smtClean="0">
                <a:solidFill>
                  <a:srgbClr val="7030A0"/>
                </a:solidFill>
                <a:latin typeface="Algerian" pitchFamily="82" charset="0"/>
              </a:rPr>
              <a:t>BILingual</a:t>
            </a:r>
            <a:r>
              <a:rPr lang="en-US" sz="4400" dirty="0" smtClean="0">
                <a:solidFill>
                  <a:srgbClr val="7030A0"/>
                </a:solidFill>
                <a:latin typeface="Algerian" pitchFamily="82" charset="0"/>
              </a:rPr>
              <a:t> </a:t>
            </a:r>
          </a:p>
          <a:p>
            <a:pPr algn="ctr"/>
            <a:r>
              <a:rPr lang="en-US" sz="4400" dirty="0" smtClean="0">
                <a:solidFill>
                  <a:srgbClr val="7030A0"/>
                </a:solidFill>
                <a:latin typeface="Algerian" pitchFamily="82" charset="0"/>
              </a:rPr>
              <a:t>institution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3787914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4000" dirty="0" smtClean="0">
                <a:solidFill>
                  <a:srgbClr val="7030A0"/>
                </a:solidFill>
                <a:latin typeface="Algerian" pitchFamily="82" charset="0"/>
              </a:rPr>
              <a:t>Primary school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00" y="4459069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7030A0"/>
                </a:solidFill>
                <a:latin typeface="Algerian" pitchFamily="82" charset="0"/>
              </a:rPr>
              <a:t>SECONDARY SCHOOL   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209800" y="5144869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7030A0"/>
                </a:solidFill>
                <a:latin typeface="Algerian" pitchFamily="82" charset="0"/>
              </a:rPr>
              <a:t>polytechnic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1447800" y="105787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632B8D"/>
                </a:solidFill>
                <a:latin typeface="Algerian" pitchFamily="82" charset="0"/>
              </a:rPr>
              <a:t>AFTER THE OBOLO BIBLE</a:t>
            </a:r>
            <a:r>
              <a:rPr lang="en-US" sz="3600" dirty="0">
                <a:solidFill>
                  <a:srgbClr val="7030A0"/>
                </a:solidFill>
                <a:latin typeface="Algerian" pitchFamily="82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200650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5"/>
            <a:ext cx="9140966" cy="6855725"/>
          </a:xfrm>
        </p:spPr>
      </p:pic>
      <p:sp>
        <p:nvSpPr>
          <p:cNvPr id="5" name="TextBox 4"/>
          <p:cNvSpPr txBox="1"/>
          <p:nvPr/>
        </p:nvSpPr>
        <p:spPr>
          <a:xfrm>
            <a:off x="1981200" y="6019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Loading onto Council boats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2081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7492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Primary One started already in October 2014…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57150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libri" pitchFamily="34" charset="0"/>
                <a:cs typeface="Calibri" pitchFamily="34" charset="0"/>
              </a:rPr>
              <a:t>… in the Bible Ware House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36145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572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Teacher and the pupils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006105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907680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457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Headmaster in his office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644575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3299</TotalTime>
  <Words>566</Words>
  <Application>Microsoft Office PowerPoint</Application>
  <PresentationFormat>On-screen Show (4:3)</PresentationFormat>
  <Paragraphs>111</Paragraphs>
  <Slides>93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Couture</vt:lpstr>
      <vt:lpstr>PREPARATION FOR THE  OBOLO BIBLE</vt:lpstr>
      <vt:lpstr>Slide 2</vt:lpstr>
      <vt:lpstr>Slide 3</vt:lpstr>
      <vt:lpstr>Slide 4</vt:lpstr>
      <vt:lpstr>Slide 5</vt:lpstr>
      <vt:lpstr>Slide 6</vt:lpstr>
      <vt:lpstr>ARRIVAL OF THE  OBOLO BIBLE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PRESENTATION OF THE  OBOLO BIBLE  TO THE  OBOLO PROJECT COMMITTEE</vt:lpstr>
      <vt:lpstr>Slide 20</vt:lpstr>
      <vt:lpstr>Slide 21</vt:lpstr>
      <vt:lpstr>Slide 22</vt:lpstr>
      <vt:lpstr>Slide 23</vt:lpstr>
      <vt:lpstr>Slide 24</vt:lpstr>
      <vt:lpstr>Slide 25</vt:lpstr>
      <vt:lpstr>DEDICATION OF THE  OBOLO BIBLE  AT AGWUT OBOLO ON SATURDAY MAY 24, 2014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OBOLO BIBLE PRESENTATION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PREPARATION FOR THE OBOLO BIBLE</dc:title>
  <dc:creator>User</dc:creator>
  <cp:lastModifiedBy>Charles Urang</cp:lastModifiedBy>
  <cp:revision>225</cp:revision>
  <dcterms:created xsi:type="dcterms:W3CDTF">2014-07-14T08:59:06Z</dcterms:created>
  <dcterms:modified xsi:type="dcterms:W3CDTF">2015-12-09T16:53:33Z</dcterms:modified>
</cp:coreProperties>
</file>